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2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2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12.jpg"/><Relationship Id="rId6" Type="http://schemas.openxmlformats.org/officeDocument/2006/relationships/image" Target="../media/image13.png"/><Relationship Id="rId7" Type="http://schemas.openxmlformats.org/officeDocument/2006/relationships/image" Target="../media/image14.jpg"/><Relationship Id="rId8" Type="http://schemas.openxmlformats.org/officeDocument/2006/relationships/image" Target="../media/image2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jpg"/><Relationship Id="rId6" Type="http://schemas.openxmlformats.org/officeDocument/2006/relationships/image" Target="../media/image19.png"/><Relationship Id="rId7" Type="http://schemas.openxmlformats.org/officeDocument/2006/relationships/image" Target="../media/image20.jpg"/><Relationship Id="rId8" Type="http://schemas.openxmlformats.org/officeDocument/2006/relationships/image" Target="../media/image2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9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2C7DA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2C7DA0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1E2E44"/>
                </a:solidFill>
                <a:latin typeface="Secular One"/>
                <a:cs typeface="Secular One"/>
              </a:rPr>
              <a:t>צעדים של חוסן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2C7DA0"/>
                </a:solidFill>
                <a:latin typeface="Secular One"/>
                <a:cs typeface="Secular One"/>
              </a:rPr>
              <a:t>כלי הנעליים: להחליף נעל כשהשטח משתנה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shoes-cover-7aef32f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800" y="8051400"/>
            <a:ext cx="6350400" cy="113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2000" b="0" lang="he-IL">
                <a:solidFill>
                  <a:srgbClr val="1E2E44"/>
                </a:solidFill>
                <a:latin typeface="Assistant SemiBold"/>
                <a:cs typeface="Assistant SemiBold"/>
              </a:rPr>
              <a:t>תשע נעליים, תשעה סיפורים: מנעלי בית ועד מגפיים. איזו נעל אתם היום?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הדרך לא תמיד בשליטתנו – אבל הבחירה בנעל בידיים שלנו.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13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מה זה צעדים של חוסן?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shoes-what-83924f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לפעמים, כששואלים "איך את/ה מרגיש/ה?", קשה למצוא מילים ויוצא רק "הכול בסדר…". בכלי הזה מדברים על נעליים: כולם יודעים איך מרגישה נעל לוחצת, נוחה או בלויה. כל נעל מספרת משהו – וכך קל יותר לספר מה עובר עלינו.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2C7DA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בפתיחת שיעור: "הנעליים שלי היום"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לקראת שינוי: מגמה, מעבר, גיוס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בשיחה על ריב או על פרגון בכיתה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הרעיון המרכזי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 אפשר לשלוט בשטח – בעליות, בירידות ובבוץ. אבל אפשר לבחור נעל. חוסן הוא הגמישות להבין שהנעל הישנה כבר לא מתאימה – ולהחליף אותה.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מדברים על הנעל ולא על האדם – כך קל יותר לשתף. ואין נעל "טובה" או "רעה".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מילון הנעליים ‏·‏ 1 מתוך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בין מנוחה למרוץ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2718749"/>
          </a:xfrm>
          <a:prstGeom prst="roundRect">
            <a:avLst>
              <a:gd name="adj" fmla="val 5005"/>
            </a:avLst>
          </a:prstGeom>
          <a:solidFill>
            <a:srgbClr val="FFFFFF"/>
          </a:solidFill>
          <a:ln w="22680">
            <a:solidFill>
              <a:srgbClr val="2C7DA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eecbb2e9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2C7DA0"/>
                </a:solidFill>
                <a:latin typeface="Secular One"/>
                <a:cs typeface="Secular One"/>
              </a:rPr>
              <a:t>נעלי בית פרוותיות</a:t>
            </a:r>
          </a:p>
        </p:txBody>
      </p:sp>
      <p:pic>
        <p:nvPicPr>
          <p:cNvPr id="14" name="Picture 13" descr="shoes-m0-82a170e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11394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המקום הבטוח, המשפחה, הצורך לנוח ולהתאזן. ולפעמים גם בריחה – להישאר בפנים כשצריך לצאת.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2C7DA0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"אחרי שבוע של אזעקות אני בנעלי בית: צריכה יום רגוע עם המשפחה."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4434869"/>
            <a:ext cx="6652800" cy="2718749"/>
          </a:xfrm>
          <a:prstGeom prst="roundRect">
            <a:avLst>
              <a:gd name="adj" fmla="val 5005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4570949"/>
            <a:ext cx="725760" cy="7257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9ff78dd6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4708844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458606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E85D4A"/>
                </a:solidFill>
                <a:latin typeface="Secular One"/>
                <a:cs typeface="Secular One"/>
              </a:rPr>
              <a:t>נעלי ריצה חדישות</a:t>
            </a:r>
          </a:p>
        </p:txBody>
      </p:sp>
      <p:pic>
        <p:nvPicPr>
          <p:cNvPr id="20" name="Picture 19" descr="shoes-m1-ad141be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4616309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4979189"/>
            <a:ext cx="3432240" cy="211394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הישגיות, תחרות, מרדף אחרי יעד וקצב חיים מהיר. מלא מוטיבציה – אבל לפעמים גם מתיש.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E85D4A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"השבוע אני בנעלי ריצה: אימונים, מבחן ועבודה – רץ/ה בלי הפסקה."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319939"/>
            <a:ext cx="6652800" cy="2462701"/>
          </a:xfrm>
          <a:prstGeom prst="roundRect">
            <a:avLst>
              <a:gd name="adj" fmla="val 5525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244560" y="7456019"/>
            <a:ext cx="725760" cy="7257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e00716917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54" y="7593913"/>
            <a:ext cx="449971" cy="4499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4800" y="747113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F29E38"/>
                </a:solidFill>
                <a:latin typeface="Secular One"/>
                <a:cs typeface="Secular One"/>
              </a:rPr>
              <a:t>כפכפי אצבע</a:t>
            </a:r>
          </a:p>
        </p:txBody>
      </p:sp>
      <p:pic>
        <p:nvPicPr>
          <p:cNvPr id="26" name="Picture 25" descr="shoes-m2-c704bca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00" y="7501379"/>
            <a:ext cx="1890000" cy="1421280"/>
          </a:xfrm>
          <a:prstGeom prst="round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1120" y="7864259"/>
            <a:ext cx="3432240" cy="185790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חופש, פשטות ו"לזרום". ולפעמים גם חוסר אכפתיות או חוסר מחויבות – כשנמאס להתאמץ.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F29E38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"בחרתי בכפכפים כי אני כבר במוד של חופש."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מילון הנעליים ‏·‏ 2 מתוך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בין חוסן למסיכות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2718749"/>
          </a:xfrm>
          <a:prstGeom prst="roundRect">
            <a:avLst>
              <a:gd name="adj" fmla="val 5005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2264425cf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2BA38F"/>
                </a:solidFill>
                <a:latin typeface="Secular One"/>
                <a:cs typeface="Secular One"/>
              </a:rPr>
              <a:t>נעליים מלוכלכות בבוץ</a:t>
            </a:r>
          </a:p>
        </p:txBody>
      </p:sp>
      <p:pic>
        <p:nvPicPr>
          <p:cNvPr id="14" name="Picture 13" descr="shoes-m3-3853f27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11394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הדרך הייתה מאתגרת. הנעל מספרת על משבר, על מסע מפרך ועל ניסיון חיים שנצבר בדרך.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2BA38F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"הבוץ הוא מהתקופה שסבא היה בבית חולים. היה קשה – אבל עברתי את זה."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4434869"/>
            <a:ext cx="6652800" cy="2718749"/>
          </a:xfrm>
          <a:prstGeom prst="roundRect">
            <a:avLst>
              <a:gd name="adj" fmla="val 5005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4570949"/>
            <a:ext cx="725760" cy="72576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02f55325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4708844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458606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8A5CC9"/>
                </a:solidFill>
                <a:latin typeface="Secular One"/>
                <a:cs typeface="Secular One"/>
              </a:rPr>
              <a:t>נעלי עקב ‏/‏ ערב</a:t>
            </a:r>
          </a:p>
        </p:txBody>
      </p:sp>
      <p:pic>
        <p:nvPicPr>
          <p:cNvPr id="20" name="Picture 19" descr="shoes-m4-55a5bb5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4616309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4979189"/>
            <a:ext cx="3432240" cy="211394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הרצון להרשים ואירועים חגיגיים – אבל גם "מסיכות" חברתיות, והסתרה של מי שאני באמת.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8A5CC9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"ברשת אני מעלה רק תמונות מושלמות. לפעמים זה מרגיש כמו לעמוד על עקבים."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319939"/>
            <a:ext cx="6652800" cy="2462701"/>
          </a:xfrm>
          <a:prstGeom prst="roundRect">
            <a:avLst>
              <a:gd name="adj" fmla="val 5525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244560" y="7456019"/>
            <a:ext cx="725760" cy="7257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d1e181b2b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54" y="7593913"/>
            <a:ext cx="449971" cy="4499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4800" y="747113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D9468F"/>
                </a:solidFill>
                <a:latin typeface="Secular One"/>
                <a:cs typeface="Secular One"/>
              </a:rPr>
              <a:t>מגפיים צבאיים</a:t>
            </a:r>
          </a:p>
        </p:txBody>
      </p:sp>
      <p:pic>
        <p:nvPicPr>
          <p:cNvPr id="26" name="Picture 25" descr="shoes-m5-f79531b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00" y="7501379"/>
            <a:ext cx="1890000" cy="1421280"/>
          </a:xfrm>
          <a:prstGeom prst="round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1120" y="7864259"/>
            <a:ext cx="3432240" cy="185790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יציאה לקרב או למשימה: חוסן, הגנה חזקה והכנה למחויבות.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D9468F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"לקראת המבחן הגדול נעלתי מגפיים: תוכנית למידה, ריכוז ונחישות."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מילון הנעליים ‏·‏ 3 מתוך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שייכות וייחודיות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2C7DA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8f22d767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2C7DA0"/>
                </a:solidFill>
                <a:latin typeface="Secular One"/>
                <a:cs typeface="Secular One"/>
              </a:rPr>
              <a:t>נעל בודדת (ללא זוג)</a:t>
            </a:r>
          </a:p>
        </p:txBody>
      </p:sp>
      <p:pic>
        <p:nvPicPr>
          <p:cNvPr id="14" name="Picture 13" descr="shoes-m6-6e3611b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תחושת בדידות וחוסר שייכות – או דווקא ייחודיות, עצמאות וחיפוש עצמי.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2C7DA0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"מאז שעברתי לבית ספר חדש אני מרגיש/ה כמו נעל בלי זוג."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434952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4485600"/>
            <a:ext cx="725760" cy="7257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8acc99e7f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4623494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450072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E85D4A"/>
                </a:solidFill>
                <a:latin typeface="Secular One"/>
                <a:cs typeface="Secular One"/>
              </a:rPr>
              <a:t>נעל שקופה (סינדרלה)</a:t>
            </a:r>
          </a:p>
        </p:txBody>
      </p:sp>
      <p:pic>
        <p:nvPicPr>
          <p:cNvPr id="20" name="Picture 19" descr="shoes-m7-a072771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4530960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489384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פגיעות: כולם רואים לי הכול. יכולה לייצג כנות מוחלטת – או חיים בתוך פנטזיה.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E85D4A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"אחרי שהסיפור שלי הסתובב בקבוצה, הרגשתי שקוף/ה – כאילו כולם רואים הכול."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14924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244560" y="7285320"/>
            <a:ext cx="725760" cy="7257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f228a3474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54" y="7423214"/>
            <a:ext cx="449971" cy="4499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4800" y="730044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F29E38"/>
                </a:solidFill>
                <a:latin typeface="Secular One"/>
                <a:cs typeface="Secular One"/>
              </a:rPr>
              <a:t>סניקרס קלאסיות</a:t>
            </a:r>
          </a:p>
        </p:txBody>
      </p:sp>
      <p:pic>
        <p:nvPicPr>
          <p:cNvPr id="26" name="Picture 25" descr="shoes-m8-445602df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00" y="7330680"/>
            <a:ext cx="1890000" cy="1421280"/>
          </a:xfrm>
          <a:prstGeom prst="round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1120" y="769356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שייכות חברתית: להיות כמו כולם, "לזרום עם כולם" ולהתאים את עצמי לסביבה.</a:t>
            </a:r>
          </a:p>
          <a:p>
            <a:pPr rtl="1" algn="r">
              <a:lnSpc>
                <a:spcPct val="108000"/>
              </a:lnSpc>
            </a:pPr>
            <a:r>
              <a:rPr sz="1800" b="1" lang="he-IL">
                <a:solidFill>
                  <a:srgbClr val="F29E38"/>
                </a:solidFill>
                <a:latin typeface="Assistant SemiBold"/>
                <a:cs typeface="Assistant SemiBold"/>
              </a:rPr>
              <a:t>דוגמה: </a:t>
            </a:r>
            <a:r>
              <a:rPr sz="18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"עם החבר'ה מהשכבה אני בסניקרס: נוח לי, אני חלק מהקבוצה."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בכיתה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משחקים עם הנעליים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60272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shoes-x6-c0ebf6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663200"/>
            <a:ext cx="6652800" cy="2268000"/>
          </a:xfrm>
          <a:prstGeom prst="round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3600" y="4158000"/>
            <a:ext cx="6652800" cy="13343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C7DA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607440" y="4636170"/>
            <a:ext cx="378000" cy="37800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040" y="4158000"/>
            <a:ext cx="5821200" cy="13343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C7DA0"/>
                </a:solidFill>
                <a:latin typeface="Secular One"/>
                <a:cs typeface="Secular One"/>
              </a:rPr>
              <a:t>הנעליים שלי היום: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כל אחד בוחר נעל ומשלים: "בחרתי בנעל הזו כי…"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3600" y="5613300"/>
            <a:ext cx="6652800" cy="13343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607440" y="6091470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040" y="5613300"/>
            <a:ext cx="5821200" cy="13343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להיכנס לנעלי האחר: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בריב או בדילמה – מי נועל מגפיים כבדים ומי סנדלים עדינים? איך מרגיש הצד השני?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3600" y="7068600"/>
            <a:ext cx="6652800" cy="13343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607440" y="7546770"/>
            <a:ext cx="378000" cy="37800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68600"/>
            <a:ext cx="5821200" cy="13343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F29E38"/>
                </a:solidFill>
                <a:latin typeface="Secular One"/>
                <a:cs typeface="Secular One"/>
              </a:rPr>
              <a:t>מתנה של נעליים: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מעניקים נעל לחבר/ה: "בחרתי לך נעלי ריצה כי אני מעריך/ה את ההתמדה שלך."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523900"/>
            <a:ext cx="6652800" cy="13343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6607440" y="900207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040" y="8523900"/>
            <a:ext cx="5821200" cy="13343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בחירת המסלול: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איזו נעל מתארת את הדרך שעברתי? ואיזו נעל ארצה לנעול בעוד שנה?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נועה והנעליים של הבוקר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E2E4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shoes-p0-1fb292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2C7DA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E2E44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איזו נעל אתם היום?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בפתיחת השיעור המחנכת פורסת קלפי נעליים על השולחנות.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E2E4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shoes-p1-cf41579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2C7DA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E2E44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בבוץ. היה שבוע קשה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בוחרת בנעליים המלוכלכות: היו אזעקות והיא כמעט לא ישנה.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E2E4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shoes-p2-ef3be7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2C7DA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E2E44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ואני נעל בודדת השבוע…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בוחר בנעל הבודדת. נועה שמה לב – וניגשת אליו בהפסקה.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E2E4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shoes-p3-c9df4c0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2C7DA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E2E44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מחר אני רוצה נעלי ריצה!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הדרך לא בשליטתה, אבל היא בוחרת לאיזו נעל לחזור – ולא לבד.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תורכם: הנעליים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נעל "טובה" או "רעה".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איזו נעל מתארת אותי היום? בחרתי בה כי…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איזו נעל מתארת את הדרך שעברתי בשנה האחרונה?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773760" y="426384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42789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באיזו נעל ארצה להיות בעוד שנה? מה יעזור לי להחליף?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3600" y="49593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773760" y="565488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56700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נעל שהייתי מעניק/ה לחבר/ה, ולמה: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3600" y="63504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773760" y="671328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284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נעל שחסרה במילון: איך היא נראית ומי נועל אותה?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3600" y="74088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צעדים של חוסן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CEF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C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C7DA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E2E44"/>
                </a:solidFill>
                <a:latin typeface="Secular One"/>
                <a:cs typeface="Secular One"/>
              </a:rPr>
              <a:t>הנעליים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838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2C7DA0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43920" y="1821960"/>
            <a:ext cx="535680" cy="53568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3" name="Picture 12" descr="emoji-eecbb2e9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699" y="1923739"/>
            <a:ext cx="332122" cy="3321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6000" y="17766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C7DA0"/>
                </a:solidFill>
                <a:latin typeface="Secular One"/>
                <a:cs typeface="Secular One"/>
              </a:rPr>
              <a:t>נעלי בית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מנוחה, ביטחון ומשפחה</a:t>
            </a:r>
          </a:p>
        </p:txBody>
      </p:sp>
      <p:sp>
        <p:nvSpPr>
          <p:cNvPr id="15" name="Oval 14"/>
          <p:cNvSpPr/>
          <p:nvPr/>
        </p:nvSpPr>
        <p:spPr>
          <a:xfrm>
            <a:off x="6343920" y="2448360"/>
            <a:ext cx="535680" cy="53568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6" name="Picture 15" descr="emoji-9ff78dd6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699" y="2550139"/>
            <a:ext cx="332122" cy="3321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6000" y="24030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5D4A"/>
                </a:solidFill>
                <a:latin typeface="Secular One"/>
                <a:cs typeface="Secular One"/>
              </a:rPr>
              <a:t>נעלי ריצה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הישגיות וקצב מהיר</a:t>
            </a:r>
          </a:p>
        </p:txBody>
      </p:sp>
      <p:sp>
        <p:nvSpPr>
          <p:cNvPr id="18" name="Oval 17"/>
          <p:cNvSpPr/>
          <p:nvPr/>
        </p:nvSpPr>
        <p:spPr>
          <a:xfrm>
            <a:off x="6343920" y="3074760"/>
            <a:ext cx="535680" cy="53568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9" name="Picture 18" descr="emoji-2264425cf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699" y="3176539"/>
            <a:ext cx="332122" cy="3321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6000" y="30294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בוץ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דרך קשה שעברתי – וניסיון</a:t>
            </a:r>
          </a:p>
        </p:txBody>
      </p:sp>
      <p:sp>
        <p:nvSpPr>
          <p:cNvPr id="21" name="Oval 20"/>
          <p:cNvSpPr/>
          <p:nvPr/>
        </p:nvSpPr>
        <p:spPr>
          <a:xfrm>
            <a:off x="6343920" y="3701160"/>
            <a:ext cx="535680" cy="53568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2" name="Picture 21" descr="emoji-02f553253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699" y="3802939"/>
            <a:ext cx="332122" cy="33212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6000" y="36558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עקבים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רצון להרשים, ולפעמים מסיכה</a:t>
            </a:r>
          </a:p>
        </p:txBody>
      </p:sp>
      <p:sp>
        <p:nvSpPr>
          <p:cNvPr id="24" name="Oval 23"/>
          <p:cNvSpPr/>
          <p:nvPr/>
        </p:nvSpPr>
        <p:spPr>
          <a:xfrm>
            <a:off x="6343920" y="4327560"/>
            <a:ext cx="535680" cy="53568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5" name="Picture 24" descr="emoji-d1e181b2b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5699" y="4429339"/>
            <a:ext cx="332122" cy="33212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56000" y="42822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8A5CC9"/>
                </a:solidFill>
                <a:latin typeface="Secular One"/>
                <a:cs typeface="Secular One"/>
              </a:rPr>
              <a:t>מגפיים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נחישות ומוכנות למשימה</a:t>
            </a:r>
          </a:p>
        </p:txBody>
      </p:sp>
      <p:sp>
        <p:nvSpPr>
          <p:cNvPr id="27" name="Oval 26"/>
          <p:cNvSpPr/>
          <p:nvPr/>
        </p:nvSpPr>
        <p:spPr>
          <a:xfrm>
            <a:off x="6343920" y="4953960"/>
            <a:ext cx="535680" cy="53568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8" name="Picture 27" descr="emoji-8f22d7674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5699" y="5055739"/>
            <a:ext cx="332122" cy="33212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6000" y="49086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נעל בודדת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בדידות – או ייחודיות</a:t>
            </a:r>
          </a:p>
        </p:txBody>
      </p:sp>
      <p:sp>
        <p:nvSpPr>
          <p:cNvPr id="30" name="Oval 29"/>
          <p:cNvSpPr/>
          <p:nvPr/>
        </p:nvSpPr>
        <p:spPr>
          <a:xfrm>
            <a:off x="6343920" y="5580360"/>
            <a:ext cx="535680" cy="535680"/>
          </a:xfrm>
          <a:prstGeom prst="ellipse">
            <a:avLst/>
          </a:prstGeom>
          <a:solidFill>
            <a:srgbClr val="2C7DA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31" name="Picture 30" descr="emoji-f228a3474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5699" y="5682139"/>
            <a:ext cx="332122" cy="33212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56000" y="55350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C7DA0"/>
                </a:solidFill>
                <a:latin typeface="Secular One"/>
                <a:cs typeface="Secular One"/>
              </a:rPr>
              <a:t>סניקרס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שייכות: להיות חלק מכולם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3600" y="65847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2C7DA0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חוסן הוא לא לסבול נעל לוחצת – אלא לדעת להחליף אותה.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3600" y="72349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1E2E4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5" name="Heart 34"/>
          <p:cNvSpPr/>
          <p:nvPr/>
        </p:nvSpPr>
        <p:spPr>
          <a:xfrm>
            <a:off x="5533920" y="74163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80400" y="73407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0400" y="77641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"צעדים של חוסן" מאת רוית ראש בן ישי ‏·‏ בהשראת ערכת קלפים מאת אדרת ווקר, מרכז פסג״ה לוד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1E2E44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40" name="Ravit logo" descr="logo-24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צעדים של חוסן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